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a6986b5a13_0_2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a6986b5a13_0_2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a6986b5a13_0_17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a6986b5a13_0_17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a6986b5a13_0_18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a6986b5a13_0_18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a6986b5a13_0_18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a6986b5a13_0_18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a6986b5a13_0_1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a6986b5a13_0_1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a6986b5a13_0_19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a6986b5a13_0_19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a6986b5a13_0_2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a6986b5a13_0_2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a6986b5a13_0_19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a6986b5a13_0_19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6986b5a13_0_19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6986b5a13_0_19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a6986b5a13_0_19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a6986b5a13_0_19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6986b5a13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6986b5a13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a6986b5a13_0_19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a6986b5a13_0_19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a6986b5a13_0_19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a6986b5a13_0_19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a6986b5a13_0_19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a6986b5a13_0_19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a6986b5a13_0_20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a6986b5a13_0_20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a6986b5a13_0_20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a6986b5a13_0_20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a6986b5a13_0_2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a6986b5a13_0_2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a6986b5a13_0_2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a6986b5a13_0_2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a6986b5a13_0_2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a6986b5a13_0_2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a6986b5a13_0_2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a6986b5a13_0_2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a6986b5a13_0_20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a6986b5a13_0_20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6986b5a13_0_9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6986b5a13_0_9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a6986b5a13_0_20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a6986b5a13_0_20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a6986b5a13_0_20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a6986b5a13_0_20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a6986b5a13_0_20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a6986b5a13_0_20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a6986b5a13_0_20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a6986b5a13_0_20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a6986b5a13_0_20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a6986b5a13_0_20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a6986b5a13_0_20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a6986b5a13_0_20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6986b5a13_0_20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6986b5a13_0_20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a6986b5a13_0_24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a6986b5a13_0_24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6986b5a13_0_9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6986b5a13_0_9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6986b5a13_0_10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a6986b5a13_0_10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6986b5a13_0_2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6986b5a13_0_2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6986b5a13_0_1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6986b5a13_0_1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6986b5a13_0_17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a6986b5a13_0_17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a6986b5a13_0_17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a6986b5a13_0_17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10800000"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1"/>
          </p:nvPr>
        </p:nvSpPr>
        <p:spPr>
          <a:xfrm>
            <a:off x="335100" y="3066963"/>
            <a:ext cx="8473800" cy="362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35100" y="1714563"/>
            <a:ext cx="8473800" cy="1276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3">
    <p:bg>
      <p:bgPr>
        <a:solidFill>
          <a:srgbClr val="FF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291875" y="406900"/>
            <a:ext cx="4813500" cy="138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291975" y="1854951"/>
            <a:ext cx="4813500" cy="2577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4">
  <p:cSld name="AUTOLAYOUT_6"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5"/>
          <p:cNvSpPr/>
          <p:nvPr/>
        </p:nvSpPr>
        <p:spPr>
          <a:xfrm>
            <a:off x="5037500" y="751050"/>
            <a:ext cx="3641400" cy="3641400"/>
          </a:xfrm>
          <a:prstGeom prst="rect">
            <a:avLst/>
          </a:prstGeom>
          <a:noFill/>
          <a:ln w="76200" cap="flat" cmpd="thinThick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_7">
    <p:bg>
      <p:bgPr>
        <a:solidFill>
          <a:srgbClr val="FFFFFF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6"/>
          <p:cNvSpPr/>
          <p:nvPr/>
        </p:nvSpPr>
        <p:spPr>
          <a:xfrm>
            <a:off x="5037500" y="751050"/>
            <a:ext cx="3641400" cy="3641400"/>
          </a:xfrm>
          <a:prstGeom prst="rect">
            <a:avLst/>
          </a:prstGeom>
          <a:noFill/>
          <a:ln w="76200" cap="flat" cmpd="thinThick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3">
  <p:cSld name="AUTOLAYOUT_8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21212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ctrTitle"/>
          </p:nvPr>
        </p:nvSpPr>
        <p:spPr>
          <a:xfrm>
            <a:off x="1884750" y="1532100"/>
            <a:ext cx="6947700" cy="711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400"/>
              <a:buNone/>
              <a:defRPr sz="2400" b="1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1884750" y="2462325"/>
            <a:ext cx="6947700" cy="2106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Char char="●"/>
              <a:defRPr sz="1600">
                <a:solidFill>
                  <a:srgbClr val="21212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121"/>
              </a:buClr>
              <a:buSzPts val="1400"/>
              <a:buChar char="○"/>
              <a:defRPr sz="1400">
                <a:solidFill>
                  <a:srgbClr val="21212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121"/>
              </a:buClr>
              <a:buSzPts val="1400"/>
              <a:buChar char="■"/>
              <a:defRPr sz="1400">
                <a:solidFill>
                  <a:srgbClr val="21212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121"/>
              </a:buClr>
              <a:buSzPts val="1400"/>
              <a:buChar char="●"/>
              <a:defRPr sz="1400">
                <a:solidFill>
                  <a:srgbClr val="21212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121"/>
              </a:buClr>
              <a:buSzPts val="1400"/>
              <a:buChar char="○"/>
              <a:defRPr sz="1400">
                <a:solidFill>
                  <a:srgbClr val="21212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121"/>
              </a:buClr>
              <a:buSzPts val="1400"/>
              <a:buChar char="■"/>
              <a:defRPr sz="1400">
                <a:solidFill>
                  <a:srgbClr val="21212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121"/>
              </a:buClr>
              <a:buSzPts val="1400"/>
              <a:buChar char="●"/>
              <a:defRPr sz="1400">
                <a:solidFill>
                  <a:srgbClr val="21212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121"/>
              </a:buClr>
              <a:buSzPts val="1400"/>
              <a:buChar char="○"/>
              <a:defRPr sz="1400">
                <a:solidFill>
                  <a:srgbClr val="21212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12121"/>
              </a:buClr>
              <a:buSzPts val="1400"/>
              <a:buChar char="■"/>
              <a:defRPr sz="1400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6">
  <p:cSld name="AUTOLAYOUT_10">
    <p:bg>
      <p:bgPr>
        <a:solidFill>
          <a:srgbClr val="FFFFFF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8"/>
          <p:cNvSpPr/>
          <p:nvPr/>
        </p:nvSpPr>
        <p:spPr>
          <a:xfrm>
            <a:off x="5037500" y="751050"/>
            <a:ext cx="3641400" cy="3641400"/>
          </a:xfrm>
          <a:prstGeom prst="rect">
            <a:avLst/>
          </a:prstGeom>
          <a:noFill/>
          <a:ln w="76200" cap="flat" cmpd="thinThick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5">
  <p:cSld name="AUTOLAYOUT_11"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/>
          </p:nvPr>
        </p:nvSpPr>
        <p:spPr>
          <a:xfrm>
            <a:off x="311700" y="2540450"/>
            <a:ext cx="3119700" cy="203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1"/>
          </p:nvPr>
        </p:nvSpPr>
        <p:spPr>
          <a:xfrm>
            <a:off x="3529200" y="2540450"/>
            <a:ext cx="5295300" cy="203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7">
  <p:cSld name="AUTOLAYOUT_12">
    <p:bg>
      <p:bgPr>
        <a:solidFill>
          <a:srgbClr val="FFFF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title"/>
          </p:nvPr>
        </p:nvSpPr>
        <p:spPr>
          <a:xfrm>
            <a:off x="311700" y="2540450"/>
            <a:ext cx="3119700" cy="203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body" idx="1"/>
          </p:nvPr>
        </p:nvSpPr>
        <p:spPr>
          <a:xfrm>
            <a:off x="3529200" y="2540450"/>
            <a:ext cx="5295300" cy="203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9">
  <p:cSld name="AUTOLAYOUT_14">
    <p:bg>
      <p:bgPr>
        <a:solidFill>
          <a:srgbClr val="FFFFFF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2"/>
          <p:cNvPicPr preferRelativeResize="0"/>
          <p:nvPr/>
        </p:nvPicPr>
        <p:blipFill rotWithShape="1">
          <a:blip r:embed="rId3">
            <a:alphaModFix/>
          </a:blip>
          <a:srcRect l="16666" r="16666"/>
          <a:stretch/>
        </p:blipFill>
        <p:spPr>
          <a:xfrm>
            <a:off x="0" y="0"/>
            <a:ext cx="914400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2"/>
          <p:cNvSpPr/>
          <p:nvPr/>
        </p:nvSpPr>
        <p:spPr>
          <a:xfrm>
            <a:off x="0" y="1286025"/>
            <a:ext cx="9144000" cy="2571600"/>
          </a:xfrm>
          <a:prstGeom prst="rect">
            <a:avLst/>
          </a:prstGeom>
          <a:solidFill>
            <a:srgbClr val="000000">
              <a:alpha val="4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subTitle" idx="1"/>
          </p:nvPr>
        </p:nvSpPr>
        <p:spPr>
          <a:xfrm>
            <a:off x="335100" y="3066963"/>
            <a:ext cx="8473800" cy="3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GENESIS 37:1-5,18-36; 41:50-52</a:t>
            </a:r>
            <a:endParaRPr sz="2400"/>
          </a:p>
        </p:txBody>
      </p:sp>
      <p:sp>
        <p:nvSpPr>
          <p:cNvPr id="101" name="Google Shape;101;p22"/>
          <p:cNvSpPr txBox="1">
            <a:spLocks noGrp="1"/>
          </p:cNvSpPr>
          <p:nvPr>
            <p:ph type="ctrTitle"/>
          </p:nvPr>
        </p:nvSpPr>
        <p:spPr>
          <a:xfrm>
            <a:off x="335100" y="1714563"/>
            <a:ext cx="8473800" cy="127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FORGIVENESS &amp; RECONCILIATION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31"/>
          <p:cNvPicPr preferRelativeResize="0"/>
          <p:nvPr/>
        </p:nvPicPr>
        <p:blipFill rotWithShape="1">
          <a:blip r:embed="rId3">
            <a:alphaModFix/>
          </a:blip>
          <a:srcRect t="17783" b="17783"/>
          <a:stretch/>
        </p:blipFill>
        <p:spPr>
          <a:xfrm>
            <a:off x="0" y="0"/>
            <a:ext cx="9144002" cy="2209448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31"/>
          <p:cNvSpPr txBox="1">
            <a:spLocks noGrp="1"/>
          </p:cNvSpPr>
          <p:nvPr>
            <p:ph type="title"/>
          </p:nvPr>
        </p:nvSpPr>
        <p:spPr>
          <a:xfrm>
            <a:off x="143050" y="2540450"/>
            <a:ext cx="3282300" cy="20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2. Forgiveness precedes/comes before reconciliation!</a:t>
            </a:r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body" idx="1"/>
          </p:nvPr>
        </p:nvSpPr>
        <p:spPr>
          <a:xfrm>
            <a:off x="3667900" y="2209450"/>
            <a:ext cx="5385900" cy="2934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b="1" u="sng" dirty="0">
                <a:solidFill>
                  <a:schemeClr val="dk1"/>
                </a:solidFill>
              </a:rPr>
              <a:t>This is true:</a:t>
            </a:r>
            <a:endParaRPr sz="2000" b="1" u="sng" dirty="0">
              <a:solidFill>
                <a:schemeClr val="dk1"/>
              </a:solidFill>
            </a:endParaRPr>
          </a:p>
          <a:p>
            <a:pPr marL="914400" lvl="0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 dirty="0">
                <a:solidFill>
                  <a:schemeClr val="dk1"/>
                </a:solidFill>
              </a:rPr>
              <a:t>Logically</a:t>
            </a:r>
            <a:endParaRPr sz="2000" b="1" dirty="0">
              <a:solidFill>
                <a:schemeClr val="dk1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 dirty="0">
                <a:solidFill>
                  <a:schemeClr val="dk1"/>
                </a:solidFill>
              </a:rPr>
              <a:t>Historically</a:t>
            </a:r>
            <a:endParaRPr sz="2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</a:rPr>
              <a:t>Joseph forgave his brother long before he saw his brothers!</a:t>
            </a:r>
            <a:endParaRPr sz="2000" dirty="0">
              <a:solidFill>
                <a:schemeClr val="dk1"/>
              </a:solidFill>
            </a:endParaRPr>
          </a:p>
          <a:p>
            <a:pPr marL="914400" lvl="0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 dirty="0">
                <a:solidFill>
                  <a:schemeClr val="dk1"/>
                </a:solidFill>
              </a:rPr>
              <a:t>Emotionally</a:t>
            </a:r>
            <a:endParaRPr sz="24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32"/>
          <p:cNvPicPr preferRelativeResize="0"/>
          <p:nvPr/>
        </p:nvPicPr>
        <p:blipFill rotWithShape="1">
          <a:blip r:embed="rId3">
            <a:alphaModFix/>
          </a:blip>
          <a:srcRect l="33333" r="33333"/>
          <a:stretch/>
        </p:blipFill>
        <p:spPr>
          <a:xfrm>
            <a:off x="20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2"/>
          <p:cNvSpPr txBox="1">
            <a:spLocks noGrp="1"/>
          </p:cNvSpPr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Discoveries: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 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Forgiveness requires two ⇨ you </a:t>
            </a:r>
            <a:r>
              <a:rPr lang="en" u="sng"/>
              <a:t>and</a:t>
            </a:r>
            <a:r>
              <a:rPr lang="en"/>
              <a:t> God!</a:t>
            </a:r>
            <a:endParaRPr u="sn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176" name="Google Shape;176;p33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4666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41:50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unto Joseph were born two sons </a:t>
            </a:r>
            <a:r>
              <a:rPr lang="en" sz="2200" b="1" u="sng" dirty="0">
                <a:solidFill>
                  <a:schemeClr val="dk1"/>
                </a:solidFill>
              </a:rPr>
              <a:t>before</a:t>
            </a:r>
            <a:r>
              <a:rPr lang="en" sz="2200" dirty="0">
                <a:solidFill>
                  <a:schemeClr val="dk1"/>
                </a:solidFill>
              </a:rPr>
              <a:t> the years of famine came, which Asenath the daughter of Poti-pherah priest of On bare unto him. </a:t>
            </a:r>
            <a:r>
              <a:rPr lang="en" sz="2200" b="1" u="sng" dirty="0">
                <a:solidFill>
                  <a:schemeClr val="dk1"/>
                </a:solidFill>
              </a:rPr>
              <a:t>Genesis 41:51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Joseph called the name of the firstborn </a:t>
            </a:r>
            <a:r>
              <a:rPr lang="en" sz="2200" b="1" u="sng" dirty="0">
                <a:solidFill>
                  <a:schemeClr val="dk1"/>
                </a:solidFill>
              </a:rPr>
              <a:t>Manasseh</a:t>
            </a:r>
            <a:r>
              <a:rPr lang="en" sz="2200" b="1" dirty="0">
                <a:solidFill>
                  <a:schemeClr val="dk1"/>
                </a:solidFill>
              </a:rPr>
              <a:t>: For God, said he, hath made me forget all my toil, and all my father’s house. </a:t>
            </a:r>
            <a:endParaRPr sz="2200" dirty="0"/>
          </a:p>
        </p:txBody>
      </p:sp>
      <p:pic>
        <p:nvPicPr>
          <p:cNvPr id="177" name="Google Shape;177;p33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178" name="Google Shape;178;p33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184" name="Google Shape;184;p34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</a:rPr>
              <a:t>This can be cute and religious – until you consider the pain over time!</a:t>
            </a:r>
            <a:endParaRPr sz="19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37:1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Jacob dwelt in the land wherein his father was a stranger, in the land of Canaan. </a:t>
            </a:r>
            <a:r>
              <a:rPr lang="en" sz="2200" b="1" u="sng" dirty="0">
                <a:solidFill>
                  <a:schemeClr val="dk1"/>
                </a:solidFill>
              </a:rPr>
              <a:t>Genesis 37:2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These are the generations of Jacob. Joseph, </a:t>
            </a:r>
            <a:r>
              <a:rPr lang="en" sz="2200" b="1" u="sng" dirty="0">
                <a:solidFill>
                  <a:schemeClr val="dk1"/>
                </a:solidFill>
              </a:rPr>
              <a:t>being seventeen years old</a:t>
            </a:r>
            <a:r>
              <a:rPr lang="en" sz="2200" dirty="0">
                <a:solidFill>
                  <a:schemeClr val="dk1"/>
                </a:solidFill>
              </a:rPr>
              <a:t>, was feeding the flock with his brethren; and the lad was with the sons of Bilhah, and with the sons of Zilpah, his father’s wives: and Joseph brought unto his father their evil report.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185" name="Google Shape;185;p34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186" name="Google Shape;186;p34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192" name="Google Shape;192;p35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</a:rPr>
              <a:t>This can be cute and religious – until you consider the pain over time!</a:t>
            </a:r>
            <a:endParaRPr sz="19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41:1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it came to pass </a:t>
            </a:r>
            <a:r>
              <a:rPr lang="en" sz="2200" b="1" u="sng" dirty="0">
                <a:solidFill>
                  <a:schemeClr val="dk1"/>
                </a:solidFill>
              </a:rPr>
              <a:t>at the end of two full years</a:t>
            </a:r>
            <a:r>
              <a:rPr lang="en" sz="2200" dirty="0">
                <a:solidFill>
                  <a:schemeClr val="dk1"/>
                </a:solidFill>
              </a:rPr>
              <a:t>, that Pharaoh dreamed: and, behold, he stood by the river.</a:t>
            </a: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41:46</a:t>
            </a:r>
            <a:r>
              <a:rPr lang="en" sz="2200" b="1" dirty="0">
                <a:solidFill>
                  <a:schemeClr val="dk1"/>
                </a:solidFill>
              </a:rPr>
              <a:t> And Joseph was </a:t>
            </a:r>
            <a:r>
              <a:rPr lang="en" sz="2200" b="1" u="sng" dirty="0">
                <a:solidFill>
                  <a:schemeClr val="dk1"/>
                </a:solidFill>
              </a:rPr>
              <a:t>thirty years old</a:t>
            </a:r>
            <a:r>
              <a:rPr lang="en" sz="2200" b="1" dirty="0">
                <a:solidFill>
                  <a:schemeClr val="dk1"/>
                </a:solidFill>
              </a:rPr>
              <a:t> when he stood before Pharaoh king of Egypt.</a:t>
            </a:r>
            <a:r>
              <a:rPr lang="en" sz="2200" dirty="0">
                <a:solidFill>
                  <a:schemeClr val="dk1"/>
                </a:solidFill>
              </a:rPr>
              <a:t> And Joseph went out from the presence of Pharaoh, and went throughout all the land of Egypt.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193" name="Google Shape;193;p35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194" name="Google Shape;194;p35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6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00" name="Google Shape;200;p36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</a:rPr>
              <a:t>This can be cute and religious – until you consider the pain over time!</a:t>
            </a:r>
            <a:endParaRPr sz="19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41:50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unto Joseph were born two sons </a:t>
            </a:r>
            <a:r>
              <a:rPr lang="en" sz="2200" b="1" u="sng" dirty="0">
                <a:solidFill>
                  <a:schemeClr val="dk1"/>
                </a:solidFill>
              </a:rPr>
              <a:t>before</a:t>
            </a:r>
            <a:r>
              <a:rPr lang="en" sz="2200" b="1" dirty="0">
                <a:solidFill>
                  <a:schemeClr val="dk1"/>
                </a:solidFill>
              </a:rPr>
              <a:t> the years of famine came</a:t>
            </a:r>
            <a:r>
              <a:rPr lang="en" sz="2200" dirty="0">
                <a:solidFill>
                  <a:schemeClr val="dk1"/>
                </a:solidFill>
              </a:rPr>
              <a:t>, which Asenath the daughter of Poti-pherah priest of On bare unto him.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201" name="Google Shape;201;p36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02" name="Google Shape;202;p36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37"/>
          <p:cNvPicPr preferRelativeResize="0"/>
          <p:nvPr/>
        </p:nvPicPr>
        <p:blipFill rotWithShape="1">
          <a:blip r:embed="rId3">
            <a:alphaModFix/>
          </a:blip>
          <a:srcRect t="17783" b="17783"/>
          <a:stretch/>
        </p:blipFill>
        <p:spPr>
          <a:xfrm>
            <a:off x="0" y="0"/>
            <a:ext cx="9144002" cy="220944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37"/>
          <p:cNvSpPr txBox="1">
            <a:spLocks noGrp="1"/>
          </p:cNvSpPr>
          <p:nvPr>
            <p:ph type="title"/>
          </p:nvPr>
        </p:nvSpPr>
        <p:spPr>
          <a:xfrm>
            <a:off x="143050" y="2540450"/>
            <a:ext cx="3119700" cy="20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3. Forgiveness requires two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⇨ you </a:t>
            </a:r>
            <a:r>
              <a:rPr lang="en" sz="3000" u="sng"/>
              <a:t>and</a:t>
            </a:r>
            <a:r>
              <a:rPr lang="en" sz="3000"/>
              <a:t> God!</a:t>
            </a:r>
            <a:endParaRPr/>
          </a:p>
        </p:txBody>
      </p:sp>
      <p:sp>
        <p:nvSpPr>
          <p:cNvPr id="209" name="Google Shape;209;p37"/>
          <p:cNvSpPr txBox="1">
            <a:spLocks noGrp="1"/>
          </p:cNvSpPr>
          <p:nvPr>
            <p:ph type="body" idx="1"/>
          </p:nvPr>
        </p:nvSpPr>
        <p:spPr>
          <a:xfrm>
            <a:off x="4078975" y="2540450"/>
            <a:ext cx="4416300" cy="22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</a:rPr>
              <a:t>Joseph is </a:t>
            </a:r>
            <a:r>
              <a:rPr lang="en" sz="2400" b="1" u="sng" dirty="0">
                <a:solidFill>
                  <a:schemeClr val="dk1"/>
                </a:solidFill>
              </a:rPr>
              <a:t>clear</a:t>
            </a:r>
            <a:r>
              <a:rPr lang="en" sz="2400" b="1" dirty="0">
                <a:solidFill>
                  <a:schemeClr val="dk1"/>
                </a:solidFill>
              </a:rPr>
              <a:t>:</a:t>
            </a:r>
            <a:endParaRPr sz="2400" b="1" dirty="0">
              <a:solidFill>
                <a:schemeClr val="dk1"/>
              </a:solidFill>
            </a:endParaRPr>
          </a:p>
          <a:p>
            <a:pPr marL="914400" lvl="0" indent="-3810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 dirty="0">
                <a:solidFill>
                  <a:schemeClr val="dk1"/>
                </a:solidFill>
              </a:rPr>
              <a:t>God made me forget!</a:t>
            </a:r>
            <a:endParaRPr sz="2400" b="1" dirty="0">
              <a:solidFill>
                <a:schemeClr val="dk1"/>
              </a:solidFill>
            </a:endParaRPr>
          </a:p>
          <a:p>
            <a:pPr marL="914400" lvl="0" indent="-3810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 b="1" dirty="0">
                <a:solidFill>
                  <a:schemeClr val="dk1"/>
                </a:solidFill>
              </a:rPr>
              <a:t>God made me fruitful!</a:t>
            </a:r>
            <a:endParaRPr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8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15" name="Google Shape;215;p38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39:1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Joseph was brought down to Egypt; and Potiphar, an officer of Pharaoh, captain of the guard, an Egyptian, bought him of the hands of the Ishmeelites, which had brought him down thither. </a:t>
            </a:r>
            <a:r>
              <a:rPr lang="en" sz="2200" b="1" u="sng" dirty="0">
                <a:solidFill>
                  <a:schemeClr val="dk1"/>
                </a:solidFill>
              </a:rPr>
              <a:t>Genesis 39:2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the Lord was with Joseph, and he was a prosperous man; and he was in the house of his master the Egyptian. </a:t>
            </a:r>
            <a:r>
              <a:rPr lang="en" sz="2200" b="1" u="sng" dirty="0">
                <a:solidFill>
                  <a:schemeClr val="dk1"/>
                </a:solidFill>
              </a:rPr>
              <a:t>Genesis 39:3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his master saw t</a:t>
            </a:r>
            <a:r>
              <a:rPr lang="en" sz="2200" b="1" dirty="0">
                <a:solidFill>
                  <a:schemeClr val="dk1"/>
                </a:solidFill>
              </a:rPr>
              <a:t>hat the Lord was with him</a:t>
            </a:r>
            <a:r>
              <a:rPr lang="en" sz="2200" dirty="0">
                <a:solidFill>
                  <a:schemeClr val="dk1"/>
                </a:solidFill>
              </a:rPr>
              <a:t>, </a:t>
            </a:r>
            <a:r>
              <a:rPr lang="en" sz="2200" b="1" dirty="0">
                <a:solidFill>
                  <a:schemeClr val="dk1"/>
                </a:solidFill>
              </a:rPr>
              <a:t>and that the Lord made all that he did to prosper in his hand.</a:t>
            </a:r>
            <a:endParaRPr sz="2200" b="1" dirty="0">
              <a:solidFill>
                <a:schemeClr val="dk1"/>
              </a:solidFill>
            </a:endParaRPr>
          </a:p>
        </p:txBody>
      </p:sp>
      <p:pic>
        <p:nvPicPr>
          <p:cNvPr id="216" name="Google Shape;216;p38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17" name="Google Shape;217;p38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9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23" name="Google Shape;223;p39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39:5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it came to pass from the time that he had made him overseer in his house, and over all that he had, </a:t>
            </a:r>
            <a:r>
              <a:rPr lang="en" sz="2200" b="1" dirty="0">
                <a:solidFill>
                  <a:schemeClr val="dk1"/>
                </a:solidFill>
              </a:rPr>
              <a:t>that the Lord blessed the Egyptian’s house for Joseph’s sake; and the blessing of the Lord was upon all that he had in the house, and in the field.</a:t>
            </a:r>
            <a:endParaRPr sz="22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39:21</a:t>
            </a:r>
            <a:r>
              <a:rPr lang="en" sz="2200" b="1" dirty="0">
                <a:solidFill>
                  <a:schemeClr val="dk1"/>
                </a:solidFill>
              </a:rPr>
              <a:t> But the Lord was with Joseph</a:t>
            </a:r>
            <a:r>
              <a:rPr lang="en" sz="2200" dirty="0">
                <a:solidFill>
                  <a:schemeClr val="dk1"/>
                </a:solidFill>
              </a:rPr>
              <a:t>, and shewed him mercy, and gave him favour in the sight of the keeper of the prison.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224" name="Google Shape;224;p39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25" name="Google Shape;225;p39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0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31" name="Google Shape;231;p40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39:23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The keeper of the prison looked not to any thing that was under his hand; </a:t>
            </a:r>
            <a:r>
              <a:rPr lang="en" sz="2200" b="1" dirty="0">
                <a:solidFill>
                  <a:schemeClr val="dk1"/>
                </a:solidFill>
              </a:rPr>
              <a:t>because the Lord was with him, and that which he did, the Lord made it to prosper.</a:t>
            </a:r>
            <a:endParaRPr sz="22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40:8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they said unto him, We have dreamed a dream, and there is no interpreter of it. And Joseph said unto them, </a:t>
            </a:r>
            <a:r>
              <a:rPr lang="en" sz="2200" b="1" dirty="0">
                <a:solidFill>
                  <a:schemeClr val="dk1"/>
                </a:solidFill>
              </a:rPr>
              <a:t>Do not interpretations belong to God?</a:t>
            </a:r>
            <a:r>
              <a:rPr lang="en" sz="2200" dirty="0">
                <a:solidFill>
                  <a:schemeClr val="dk1"/>
                </a:solidFill>
              </a:rPr>
              <a:t> tell me them, I pray you.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232" name="Google Shape;232;p40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33" name="Google Shape;233;p40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3"/>
          <p:cNvPicPr preferRelativeResize="0"/>
          <p:nvPr/>
        </p:nvPicPr>
        <p:blipFill rotWithShape="1">
          <a:blip r:embed="rId3">
            <a:alphaModFix/>
          </a:blip>
          <a:srcRect l="35894" r="35891"/>
          <a:stretch/>
        </p:blipFill>
        <p:spPr>
          <a:xfrm>
            <a:off x="5442850" y="308100"/>
            <a:ext cx="3402000" cy="45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3"/>
          <p:cNvSpPr txBox="1">
            <a:spLocks noGrp="1"/>
          </p:cNvSpPr>
          <p:nvPr>
            <p:ph type="title"/>
          </p:nvPr>
        </p:nvSpPr>
        <p:spPr>
          <a:xfrm>
            <a:off x="291875" y="0"/>
            <a:ext cx="4813500" cy="13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We begin with the story: Joseph was the….</a:t>
            </a:r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>
            <a:off x="291975" y="1349099"/>
            <a:ext cx="4813500" cy="3637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b="1" u="sng" dirty="0">
                <a:solidFill>
                  <a:srgbClr val="000000"/>
                </a:solidFill>
              </a:rPr>
              <a:t>Genesis 37:1</a:t>
            </a:r>
            <a:r>
              <a:rPr lang="en" sz="2000" b="1" dirty="0">
                <a:solidFill>
                  <a:srgbClr val="000000"/>
                </a:solidFill>
              </a:rPr>
              <a:t> </a:t>
            </a:r>
            <a:r>
              <a:rPr lang="en" sz="2000" dirty="0">
                <a:solidFill>
                  <a:srgbClr val="000000"/>
                </a:solidFill>
              </a:rPr>
              <a:t>And Jacob dwelt in the land wherein his father was a stranger, in the land of Canaan. </a:t>
            </a:r>
            <a:r>
              <a:rPr lang="en" sz="2000" b="1" u="sng" dirty="0">
                <a:solidFill>
                  <a:srgbClr val="000000"/>
                </a:solidFill>
              </a:rPr>
              <a:t>Genesis 37:2</a:t>
            </a:r>
            <a:r>
              <a:rPr lang="en" sz="2000" b="1" dirty="0">
                <a:solidFill>
                  <a:srgbClr val="000000"/>
                </a:solidFill>
              </a:rPr>
              <a:t> </a:t>
            </a:r>
            <a:r>
              <a:rPr lang="en" sz="2000" dirty="0">
                <a:solidFill>
                  <a:srgbClr val="000000"/>
                </a:solidFill>
              </a:rPr>
              <a:t>These are the generations of Jacob. Joseph, </a:t>
            </a:r>
            <a:r>
              <a:rPr lang="en" sz="2000" b="1" dirty="0">
                <a:solidFill>
                  <a:srgbClr val="000000"/>
                </a:solidFill>
              </a:rPr>
              <a:t>being </a:t>
            </a:r>
            <a:r>
              <a:rPr lang="en" sz="2000" b="1" u="sng" dirty="0">
                <a:solidFill>
                  <a:srgbClr val="000000"/>
                </a:solidFill>
              </a:rPr>
              <a:t>seventeen years old</a:t>
            </a:r>
            <a:r>
              <a:rPr lang="en" sz="2000" dirty="0">
                <a:solidFill>
                  <a:srgbClr val="000000"/>
                </a:solidFill>
              </a:rPr>
              <a:t>, was feeding the flock with his brethren; and the lad was with the sons of Bilhah, and with the sons of Zilpah, his father’s wives: and Joseph brought unto his father their evil report.</a:t>
            </a:r>
            <a:endParaRPr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1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39" name="Google Shape;239;p41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41:16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Joseph answered Pharaoh, saying, It is not in me: </a:t>
            </a:r>
            <a:r>
              <a:rPr lang="en" sz="2200" b="1" dirty="0">
                <a:solidFill>
                  <a:schemeClr val="dk1"/>
                </a:solidFill>
              </a:rPr>
              <a:t>God shall give</a:t>
            </a:r>
            <a:r>
              <a:rPr lang="en" sz="2200" dirty="0">
                <a:solidFill>
                  <a:schemeClr val="dk1"/>
                </a:solidFill>
              </a:rPr>
              <a:t> Pharaoh an answer of peace.</a:t>
            </a: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41:25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Joseph said unto Pharaoh, The dream of Pharaoh is one: </a:t>
            </a:r>
            <a:r>
              <a:rPr lang="en" sz="2200" b="1" dirty="0">
                <a:solidFill>
                  <a:schemeClr val="dk1"/>
                </a:solidFill>
              </a:rPr>
              <a:t>God hath shewed Pharaoh what he is about to do.</a:t>
            </a:r>
            <a:endParaRPr sz="22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41:28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This is the thing which I have spoken unto Pharaoh: What God is about to do he sheweth unto Pharaoh.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240" name="Google Shape;240;p41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41" name="Google Shape;241;p41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2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47" name="Google Shape;247;p42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41:37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the thing was good in the eyes of Pharaoh, and in the eyes of all his servants.</a:t>
            </a: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41:38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Pharaoh said unto his servants, </a:t>
            </a:r>
            <a:r>
              <a:rPr lang="en" sz="2200" b="1" dirty="0">
                <a:solidFill>
                  <a:schemeClr val="dk1"/>
                </a:solidFill>
              </a:rPr>
              <a:t>Can we find such a one as this is, a man in whom the Spirit of God is?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248" name="Google Shape;248;p42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49" name="Google Shape;249;p42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3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55" name="Google Shape;255;p43"/>
          <p:cNvSpPr txBox="1">
            <a:spLocks noGrp="1"/>
          </p:cNvSpPr>
          <p:nvPr>
            <p:ph type="body" idx="1"/>
          </p:nvPr>
        </p:nvSpPr>
        <p:spPr>
          <a:xfrm>
            <a:off x="1565025" y="1644225"/>
            <a:ext cx="7579200" cy="3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</a:rPr>
              <a:t>We are reading about a young man who:</a:t>
            </a:r>
            <a:endParaRPr sz="2400" b="1" dirty="0">
              <a:solidFill>
                <a:schemeClr val="dk1"/>
              </a:solidFill>
            </a:endParaRPr>
          </a:p>
          <a:p>
            <a:pPr marL="914400" lvl="0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 dirty="0">
                <a:solidFill>
                  <a:schemeClr val="dk1"/>
                </a:solidFill>
              </a:rPr>
              <a:t>Despite 13 years</a:t>
            </a:r>
            <a:endParaRPr sz="2000" b="1" dirty="0">
              <a:solidFill>
                <a:schemeClr val="dk1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 dirty="0">
                <a:solidFill>
                  <a:schemeClr val="dk1"/>
                </a:solidFill>
              </a:rPr>
              <a:t>Despite ups and mostly downs</a:t>
            </a:r>
            <a:endParaRPr sz="2000" b="1" dirty="0">
              <a:solidFill>
                <a:schemeClr val="dk1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 dirty="0">
                <a:solidFill>
                  <a:schemeClr val="dk1"/>
                </a:solidFill>
              </a:rPr>
              <a:t>Despite betrayal by brothers and Potiphar’s wife</a:t>
            </a:r>
            <a:endParaRPr sz="2000" b="1" dirty="0">
              <a:solidFill>
                <a:schemeClr val="dk1"/>
              </a:solidFill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b="1" dirty="0">
                <a:solidFill>
                  <a:schemeClr val="dk1"/>
                </a:solidFill>
              </a:rPr>
              <a:t>Despite being forgotten</a:t>
            </a:r>
            <a:endParaRPr sz="2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</a:rPr>
              <a:t>He was God–centered!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256" name="Google Shape;256;p43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57" name="Google Shape;257;p43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4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63" name="Google Shape;263;p44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Psalm 103:19</a:t>
            </a:r>
            <a:r>
              <a:rPr lang="en" sz="2200" b="1" dirty="0">
                <a:solidFill>
                  <a:schemeClr val="dk1"/>
                </a:solidFill>
              </a:rPr>
              <a:t> The Lord hath prepared his throne in the heavens; And his kingdom ruleth over all.</a:t>
            </a:r>
            <a:endParaRPr sz="22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Psalm 115:3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b="1" u="sng" dirty="0">
                <a:solidFill>
                  <a:schemeClr val="dk1"/>
                </a:solidFill>
              </a:rPr>
              <a:t>But</a:t>
            </a:r>
            <a:r>
              <a:rPr lang="en" sz="2200" b="1" dirty="0">
                <a:solidFill>
                  <a:schemeClr val="dk1"/>
                </a:solidFill>
              </a:rPr>
              <a:t> our God is in the heavens: He hath done whatsoever he hath pleased.</a:t>
            </a:r>
            <a:endParaRPr sz="22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Psalm 135:6</a:t>
            </a:r>
            <a:r>
              <a:rPr lang="en" sz="2200" b="1" dirty="0">
                <a:solidFill>
                  <a:schemeClr val="dk1"/>
                </a:solidFill>
              </a:rPr>
              <a:t> Whatsoever the Lord pleased,</a:t>
            </a:r>
            <a:r>
              <a:rPr lang="en" sz="2200" dirty="0">
                <a:solidFill>
                  <a:schemeClr val="dk1"/>
                </a:solidFill>
              </a:rPr>
              <a:t> That did he in heaven, and in earth, In the seas, and all deep places.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264" name="Google Shape;264;p44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65" name="Google Shape;265;p44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5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3. Forgiveness requires two </a:t>
            </a:r>
            <a:endParaRPr sz="3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⇨ you </a:t>
            </a:r>
            <a:r>
              <a:rPr lang="en" sz="3000" u="sng">
                <a:solidFill>
                  <a:srgbClr val="000000"/>
                </a:solidFill>
              </a:rPr>
              <a:t>and</a:t>
            </a:r>
            <a:r>
              <a:rPr lang="en" sz="3000">
                <a:solidFill>
                  <a:srgbClr val="000000"/>
                </a:solidFill>
              </a:rPr>
              <a:t> God!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71" name="Google Shape;271;p45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Ephesians 1:11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In whom also we have obtained an inheritance, being predestinated </a:t>
            </a:r>
            <a:r>
              <a:rPr lang="en" sz="2200" b="1" dirty="0">
                <a:solidFill>
                  <a:schemeClr val="dk1"/>
                </a:solidFill>
              </a:rPr>
              <a:t>according to the purpose of him who worketh </a:t>
            </a:r>
            <a:r>
              <a:rPr lang="en" sz="2200" b="1" u="sng" dirty="0">
                <a:solidFill>
                  <a:schemeClr val="dk1"/>
                </a:solidFill>
              </a:rPr>
              <a:t>all</a:t>
            </a:r>
            <a:r>
              <a:rPr lang="en" sz="2200" b="1" dirty="0">
                <a:solidFill>
                  <a:schemeClr val="dk1"/>
                </a:solidFill>
              </a:rPr>
              <a:t> things after the counsel of his own will:</a:t>
            </a:r>
            <a:endParaRPr sz="22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Ephesians 3:11</a:t>
            </a:r>
            <a:r>
              <a:rPr lang="en" sz="2200" b="1" dirty="0">
                <a:solidFill>
                  <a:schemeClr val="dk1"/>
                </a:solidFill>
              </a:rPr>
              <a:t> According to the eternal purpose which he purposed in Christ Jesus our Lord: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272" name="Google Shape;272;p45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273" name="Google Shape;273;p45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46"/>
          <p:cNvPicPr preferRelativeResize="0"/>
          <p:nvPr/>
        </p:nvPicPr>
        <p:blipFill rotWithShape="1">
          <a:blip r:embed="rId3">
            <a:alphaModFix/>
          </a:blip>
          <a:srcRect l="33333" r="33333"/>
          <a:stretch/>
        </p:blipFill>
        <p:spPr>
          <a:xfrm>
            <a:off x="20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46"/>
          <p:cNvSpPr txBox="1">
            <a:spLocks noGrp="1"/>
          </p:cNvSpPr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Discoveries: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 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Reconciliation requires at least three </a:t>
            </a:r>
            <a:r>
              <a:rPr lang="en" u="sng">
                <a:solidFill>
                  <a:srgbClr val="FFFFFF"/>
                </a:solidFill>
              </a:rPr>
              <a:t>plus</a:t>
            </a:r>
            <a:r>
              <a:rPr lang="en">
                <a:solidFill>
                  <a:srgbClr val="FFFFFF"/>
                </a:solidFill>
              </a:rPr>
              <a:t> change!</a:t>
            </a:r>
            <a:endParaRPr u="sng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47"/>
          <p:cNvPicPr preferRelativeResize="0"/>
          <p:nvPr/>
        </p:nvPicPr>
        <p:blipFill rotWithShape="1">
          <a:blip r:embed="rId3">
            <a:alphaModFix/>
          </a:blip>
          <a:srcRect t="17783" b="17783"/>
          <a:stretch/>
        </p:blipFill>
        <p:spPr>
          <a:xfrm>
            <a:off x="0" y="0"/>
            <a:ext cx="9144002" cy="2209448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47"/>
          <p:cNvSpPr txBox="1">
            <a:spLocks noGrp="1"/>
          </p:cNvSpPr>
          <p:nvPr>
            <p:ph type="title"/>
          </p:nvPr>
        </p:nvSpPr>
        <p:spPr>
          <a:xfrm>
            <a:off x="143050" y="2540450"/>
            <a:ext cx="3119700" cy="20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Reconciliation requires at least three </a:t>
            </a:r>
            <a:r>
              <a:rPr lang="en" u="sng"/>
              <a:t>plus</a:t>
            </a:r>
            <a:r>
              <a:rPr lang="en"/>
              <a:t> change!</a:t>
            </a:r>
            <a:endParaRPr/>
          </a:p>
        </p:txBody>
      </p:sp>
      <p:sp>
        <p:nvSpPr>
          <p:cNvPr id="286" name="Google Shape;286;p47"/>
          <p:cNvSpPr txBox="1">
            <a:spLocks noGrp="1"/>
          </p:cNvSpPr>
          <p:nvPr>
            <p:ph type="body" idx="1"/>
          </p:nvPr>
        </p:nvSpPr>
        <p:spPr>
          <a:xfrm>
            <a:off x="3193600" y="2540450"/>
            <a:ext cx="5950800" cy="22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/>
              <a:t>You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/>
              <a:t>God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/>
              <a:t>He / she / they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/>
              <a:t>And change… repentance… proof ➨ some sort of indicators of change</a:t>
            </a:r>
            <a:endParaRPr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Google Shape;291;p48"/>
          <p:cNvPicPr preferRelativeResize="0"/>
          <p:nvPr/>
        </p:nvPicPr>
        <p:blipFill rotWithShape="1">
          <a:blip r:embed="rId3">
            <a:alphaModFix/>
          </a:blip>
          <a:srcRect t="17783" b="17783"/>
          <a:stretch/>
        </p:blipFill>
        <p:spPr>
          <a:xfrm>
            <a:off x="0" y="0"/>
            <a:ext cx="9144002" cy="2209448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48"/>
          <p:cNvSpPr txBox="1">
            <a:spLocks noGrp="1"/>
          </p:cNvSpPr>
          <p:nvPr>
            <p:ph type="title"/>
          </p:nvPr>
        </p:nvSpPr>
        <p:spPr>
          <a:xfrm>
            <a:off x="143050" y="2540450"/>
            <a:ext cx="3119700" cy="20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Reconciliation requires at least three </a:t>
            </a:r>
            <a:r>
              <a:rPr lang="en" u="sng"/>
              <a:t>plus</a:t>
            </a:r>
            <a:r>
              <a:rPr lang="en"/>
              <a:t> change!</a:t>
            </a:r>
            <a:endParaRPr/>
          </a:p>
        </p:txBody>
      </p:sp>
      <p:sp>
        <p:nvSpPr>
          <p:cNvPr id="293" name="Google Shape;293;p48"/>
          <p:cNvSpPr txBox="1">
            <a:spLocks noGrp="1"/>
          </p:cNvSpPr>
          <p:nvPr>
            <p:ph type="body" idx="1"/>
          </p:nvPr>
        </p:nvSpPr>
        <p:spPr>
          <a:xfrm>
            <a:off x="3826000" y="2540450"/>
            <a:ext cx="4669200" cy="22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dk1"/>
                </a:solidFill>
              </a:rPr>
              <a:t>Genesis 42-44 contains a series of very strange episodes – indecipherable to most people.</a:t>
            </a:r>
            <a:endParaRPr sz="2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 dirty="0">
                <a:solidFill>
                  <a:schemeClr val="dk1"/>
                </a:solidFill>
              </a:rPr>
              <a:t>However, once they are understood these 3 chapters help us immensely</a:t>
            </a:r>
            <a:endParaRPr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9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4. Reconciliation requires at least three </a:t>
            </a:r>
            <a:r>
              <a:rPr lang="en" sz="3000" u="sng">
                <a:solidFill>
                  <a:schemeClr val="dk1"/>
                </a:solidFill>
              </a:rPr>
              <a:t>plus</a:t>
            </a:r>
            <a:r>
              <a:rPr lang="en" sz="3000">
                <a:solidFill>
                  <a:schemeClr val="dk1"/>
                </a:solidFill>
              </a:rPr>
              <a:t> change!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299" name="Google Shape;299;p49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44:32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For thy servant became surety for the lad unto my father, saying, </a:t>
            </a:r>
            <a:r>
              <a:rPr lang="en" sz="2200" b="1" u="sng" dirty="0">
                <a:solidFill>
                  <a:schemeClr val="dk1"/>
                </a:solidFill>
              </a:rPr>
              <a:t>If</a:t>
            </a:r>
            <a:r>
              <a:rPr lang="en" sz="2200" dirty="0">
                <a:solidFill>
                  <a:schemeClr val="dk1"/>
                </a:solidFill>
              </a:rPr>
              <a:t> I bring him not unto thee, then I shall bear the blame to my father for ever. </a:t>
            </a:r>
            <a:r>
              <a:rPr lang="en" sz="2200" b="1" u="sng" dirty="0">
                <a:solidFill>
                  <a:schemeClr val="dk1"/>
                </a:solidFill>
              </a:rPr>
              <a:t>Genesis 44:33</a:t>
            </a:r>
            <a:r>
              <a:rPr lang="en" sz="2200" b="1" dirty="0">
                <a:solidFill>
                  <a:schemeClr val="dk1"/>
                </a:solidFill>
              </a:rPr>
              <a:t> Now </a:t>
            </a:r>
            <a:r>
              <a:rPr lang="en" sz="2200" b="1" u="sng" dirty="0">
                <a:solidFill>
                  <a:schemeClr val="dk1"/>
                </a:solidFill>
              </a:rPr>
              <a:t>therefore</a:t>
            </a:r>
            <a:r>
              <a:rPr lang="en" sz="2200" b="1" dirty="0">
                <a:solidFill>
                  <a:schemeClr val="dk1"/>
                </a:solidFill>
              </a:rPr>
              <a:t>, I pray thee, let thy servant abide instead of the lad a bondman to my lord; and let the lad go up with his brethren. </a:t>
            </a:r>
            <a:r>
              <a:rPr lang="en" sz="2200" b="1" u="sng" dirty="0">
                <a:solidFill>
                  <a:schemeClr val="dk1"/>
                </a:solidFill>
              </a:rPr>
              <a:t>Genesis 44:34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b="1" u="sng" dirty="0">
                <a:solidFill>
                  <a:schemeClr val="dk1"/>
                </a:solidFill>
              </a:rPr>
              <a:t>For</a:t>
            </a:r>
            <a:r>
              <a:rPr lang="en" sz="2200" dirty="0">
                <a:solidFill>
                  <a:schemeClr val="dk1"/>
                </a:solidFill>
              </a:rPr>
              <a:t> how shall I go up to my father, and the lad be not with me? lest peradventure I see the evil that shall come on my father.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300" name="Google Shape;300;p49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301" name="Google Shape;301;p49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0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4. Reconciliation requires at least three </a:t>
            </a:r>
            <a:r>
              <a:rPr lang="en" sz="3000" u="sng">
                <a:solidFill>
                  <a:schemeClr val="dk1"/>
                </a:solidFill>
              </a:rPr>
              <a:t>plus</a:t>
            </a:r>
            <a:r>
              <a:rPr lang="en" sz="3000">
                <a:solidFill>
                  <a:schemeClr val="dk1"/>
                </a:solidFill>
              </a:rPr>
              <a:t> change!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307" name="Google Shape;307;p50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45:1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Then Joseph could not refrain himself before all them that stood by him; and he cried, Cause every man to go out from me. And there stood no man with him, while Joseph made himself known unto his brethren. </a:t>
            </a:r>
            <a:r>
              <a:rPr lang="en" sz="2200" b="1" u="sng" dirty="0">
                <a:solidFill>
                  <a:schemeClr val="dk1"/>
                </a:solidFill>
              </a:rPr>
              <a:t>Genesis 45:2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he wept aloud: and the Egyptians and the house of Pharaoh heard.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308" name="Google Shape;308;p50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309" name="Google Shape;309;p50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4"/>
          <p:cNvPicPr preferRelativeResize="0"/>
          <p:nvPr/>
        </p:nvPicPr>
        <p:blipFill rotWithShape="1">
          <a:blip r:embed="rId3">
            <a:alphaModFix/>
          </a:blip>
          <a:srcRect l="35894" r="35891"/>
          <a:stretch/>
        </p:blipFill>
        <p:spPr>
          <a:xfrm>
            <a:off x="5442850" y="308100"/>
            <a:ext cx="3402000" cy="45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4"/>
          <p:cNvSpPr txBox="1">
            <a:spLocks noGrp="1"/>
          </p:cNvSpPr>
          <p:nvPr>
            <p:ph type="title"/>
          </p:nvPr>
        </p:nvSpPr>
        <p:spPr>
          <a:xfrm>
            <a:off x="291875" y="0"/>
            <a:ext cx="4813500" cy="13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We begin with the story: Joseph was the….</a:t>
            </a:r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body" idx="1"/>
          </p:nvPr>
        </p:nvSpPr>
        <p:spPr>
          <a:xfrm>
            <a:off x="291975" y="1349100"/>
            <a:ext cx="4813500" cy="35147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 b="1" u="sng" dirty="0">
                <a:solidFill>
                  <a:schemeClr val="dk1"/>
                </a:solidFill>
              </a:rPr>
              <a:t>Genesis 40:14</a:t>
            </a:r>
            <a:r>
              <a:rPr lang="en" sz="2000" b="1" dirty="0">
                <a:solidFill>
                  <a:schemeClr val="dk1"/>
                </a:solidFill>
              </a:rPr>
              <a:t> </a:t>
            </a:r>
            <a:r>
              <a:rPr lang="en" sz="2000" dirty="0">
                <a:solidFill>
                  <a:schemeClr val="dk1"/>
                </a:solidFill>
              </a:rPr>
              <a:t>But think on me when it shall be well with thee, and shew kindness, I pray thee, unto me, and make mention of me unto Pharaoh, and bring me out of this house: </a:t>
            </a:r>
            <a:r>
              <a:rPr lang="en" sz="2000" b="1" u="sng" dirty="0">
                <a:solidFill>
                  <a:schemeClr val="dk1"/>
                </a:solidFill>
              </a:rPr>
              <a:t>Genesis 40:15</a:t>
            </a:r>
            <a:r>
              <a:rPr lang="en" sz="2000" b="1" dirty="0">
                <a:solidFill>
                  <a:schemeClr val="dk1"/>
                </a:solidFill>
              </a:rPr>
              <a:t> </a:t>
            </a:r>
            <a:r>
              <a:rPr lang="en" sz="2000" dirty="0">
                <a:solidFill>
                  <a:schemeClr val="dk1"/>
                </a:solidFill>
              </a:rPr>
              <a:t>For indeed I was stolen away out of the land of the Hebrews: and here also have I done nothing that they should put me into the dungeon.</a:t>
            </a:r>
            <a:endParaRPr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1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4. Reconciliation requires at least three </a:t>
            </a:r>
            <a:r>
              <a:rPr lang="en" sz="3000" u="sng">
                <a:solidFill>
                  <a:schemeClr val="dk1"/>
                </a:solidFill>
              </a:rPr>
              <a:t>plus</a:t>
            </a:r>
            <a:r>
              <a:rPr lang="en" sz="3000">
                <a:solidFill>
                  <a:schemeClr val="dk1"/>
                </a:solidFill>
              </a:rPr>
              <a:t> change!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315" name="Google Shape;315;p51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45:3</a:t>
            </a:r>
            <a:r>
              <a:rPr lang="en" sz="2200" b="1" dirty="0">
                <a:solidFill>
                  <a:schemeClr val="dk1"/>
                </a:solidFill>
              </a:rPr>
              <a:t> And Joseph said unto his brethren, I am Joseph; doth my father yet live? And his brethren could not answer him; for they were troubled at his presence. </a:t>
            </a:r>
            <a:r>
              <a:rPr lang="en" sz="2200" b="1" u="sng" dirty="0">
                <a:solidFill>
                  <a:schemeClr val="dk1"/>
                </a:solidFill>
              </a:rPr>
              <a:t>Genesis 45:4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Joseph said unto his brethren, Come near to me, I pray you. And they came near. And he said, </a:t>
            </a:r>
            <a:r>
              <a:rPr lang="en" sz="2200" b="1" dirty="0">
                <a:solidFill>
                  <a:schemeClr val="dk1"/>
                </a:solidFill>
              </a:rPr>
              <a:t>I am Joseph your brother</a:t>
            </a:r>
            <a:r>
              <a:rPr lang="en" sz="2200" dirty="0">
                <a:solidFill>
                  <a:schemeClr val="dk1"/>
                </a:solidFill>
              </a:rPr>
              <a:t>, whom ye sold into Egypt.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316" name="Google Shape;316;p51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317" name="Google Shape;317;p51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" name="Google Shape;322;p52"/>
          <p:cNvPicPr preferRelativeResize="0"/>
          <p:nvPr/>
        </p:nvPicPr>
        <p:blipFill rotWithShape="1">
          <a:blip r:embed="rId3">
            <a:alphaModFix/>
          </a:blip>
          <a:srcRect l="33333" r="33333"/>
          <a:stretch/>
        </p:blipFill>
        <p:spPr>
          <a:xfrm>
            <a:off x="20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52"/>
          <p:cNvSpPr txBox="1">
            <a:spLocks noGrp="1"/>
          </p:cNvSpPr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Discoveries: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 </a:t>
            </a:r>
            <a:endParaRPr u="sng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FFFF"/>
                </a:solidFill>
              </a:rPr>
              <a:t>5. Reconciliation requires three </a:t>
            </a:r>
            <a:r>
              <a:rPr lang="en" u="sng">
                <a:solidFill>
                  <a:srgbClr val="FFFFFF"/>
                </a:solidFill>
              </a:rPr>
              <a:t>plus</a:t>
            </a:r>
            <a:r>
              <a:rPr lang="en">
                <a:solidFill>
                  <a:srgbClr val="FFFFFF"/>
                </a:solidFill>
              </a:rPr>
              <a:t> time!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Google Shape;328;p53"/>
          <p:cNvPicPr preferRelativeResize="0"/>
          <p:nvPr/>
        </p:nvPicPr>
        <p:blipFill rotWithShape="1">
          <a:blip r:embed="rId3">
            <a:alphaModFix/>
          </a:blip>
          <a:srcRect t="17783" b="17783"/>
          <a:stretch/>
        </p:blipFill>
        <p:spPr>
          <a:xfrm>
            <a:off x="0" y="0"/>
            <a:ext cx="9144002" cy="2209448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53"/>
          <p:cNvSpPr txBox="1">
            <a:spLocks noGrp="1"/>
          </p:cNvSpPr>
          <p:nvPr>
            <p:ph type="title"/>
          </p:nvPr>
        </p:nvSpPr>
        <p:spPr>
          <a:xfrm>
            <a:off x="311700" y="2540450"/>
            <a:ext cx="3119700" cy="20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5. Reconciliation requires three </a:t>
            </a:r>
            <a:r>
              <a:rPr lang="en" u="sng"/>
              <a:t>plus</a:t>
            </a:r>
            <a:r>
              <a:rPr lang="en"/>
              <a:t> time!</a:t>
            </a:r>
            <a:endParaRPr/>
          </a:p>
        </p:txBody>
      </p:sp>
      <p:sp>
        <p:nvSpPr>
          <p:cNvPr id="330" name="Google Shape;330;p53"/>
          <p:cNvSpPr txBox="1">
            <a:spLocks noGrp="1"/>
          </p:cNvSpPr>
          <p:nvPr>
            <p:ph type="body" idx="1"/>
          </p:nvPr>
        </p:nvSpPr>
        <p:spPr>
          <a:xfrm>
            <a:off x="3529200" y="2540450"/>
            <a:ext cx="5295300" cy="20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/>
              <a:t>You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/>
              <a:t>He / she / them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/>
              <a:t>A real God, really / truly understood!</a:t>
            </a: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b="1" dirty="0"/>
              <a:t>Time</a:t>
            </a:r>
            <a:endParaRPr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4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6663000" cy="98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5. Reconciliation requires three </a:t>
            </a:r>
            <a:r>
              <a:rPr lang="en" sz="3000" u="sng">
                <a:solidFill>
                  <a:schemeClr val="dk1"/>
                </a:solidFill>
              </a:rPr>
              <a:t>plus</a:t>
            </a:r>
            <a:r>
              <a:rPr lang="en" sz="3000">
                <a:solidFill>
                  <a:schemeClr val="dk1"/>
                </a:solidFill>
              </a:rPr>
              <a:t> time!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336" name="Google Shape;336;p54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37:1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Jacob dwelt in the land wherein his father was a stranger, in the land of Canaan.</a:t>
            </a: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37:2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These are the generations of Jacob. </a:t>
            </a:r>
            <a:r>
              <a:rPr lang="en" sz="2200" b="1" u="sng" dirty="0">
                <a:solidFill>
                  <a:schemeClr val="dk1"/>
                </a:solidFill>
              </a:rPr>
              <a:t>Joseph, being seventeen years old</a:t>
            </a:r>
            <a:r>
              <a:rPr lang="en" sz="2200" dirty="0">
                <a:solidFill>
                  <a:schemeClr val="dk1"/>
                </a:solidFill>
              </a:rPr>
              <a:t>, was feeding the flock with his brethren; and the lad was with the sons of Bilhah, and with the sons of Zilpah, his father’s wives: and Joseph brought unto his father their evil report.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337" name="Google Shape;337;p54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338" name="Google Shape;338;p54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5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6663000" cy="98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5. Reconciliation requires three </a:t>
            </a:r>
            <a:r>
              <a:rPr lang="en" sz="3000" u="sng">
                <a:solidFill>
                  <a:schemeClr val="dk1"/>
                </a:solidFill>
              </a:rPr>
              <a:t>plus</a:t>
            </a:r>
            <a:r>
              <a:rPr lang="en" sz="3000">
                <a:solidFill>
                  <a:schemeClr val="dk1"/>
                </a:solidFill>
              </a:rPr>
              <a:t> time!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344" name="Google Shape;344;p55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45:6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For </a:t>
            </a:r>
            <a:r>
              <a:rPr lang="en" sz="2200" b="1" u="sng" dirty="0">
                <a:solidFill>
                  <a:schemeClr val="dk1"/>
                </a:solidFill>
              </a:rPr>
              <a:t>these two years hath the famine been in the land</a:t>
            </a:r>
            <a:r>
              <a:rPr lang="en" sz="2200" dirty="0">
                <a:solidFill>
                  <a:schemeClr val="dk1"/>
                </a:solidFill>
              </a:rPr>
              <a:t>: and yet there </a:t>
            </a:r>
            <a:r>
              <a:rPr lang="en" sz="2200" b="1" u="sng" dirty="0">
                <a:solidFill>
                  <a:schemeClr val="dk1"/>
                </a:solidFill>
              </a:rPr>
              <a:t>are five years</a:t>
            </a:r>
            <a:r>
              <a:rPr lang="en" sz="2200" dirty="0">
                <a:solidFill>
                  <a:schemeClr val="dk1"/>
                </a:solidFill>
              </a:rPr>
              <a:t>, in the which there shall neither be earing nor harvest.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345" name="Google Shape;345;p55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346" name="Google Shape;346;p55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6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6663000" cy="98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5. Reconciliation requires three </a:t>
            </a:r>
            <a:r>
              <a:rPr lang="en" sz="3000" u="sng">
                <a:solidFill>
                  <a:schemeClr val="dk1"/>
                </a:solidFill>
              </a:rPr>
              <a:t>plus</a:t>
            </a:r>
            <a:r>
              <a:rPr lang="en" sz="3000">
                <a:solidFill>
                  <a:schemeClr val="dk1"/>
                </a:solidFill>
              </a:rPr>
              <a:t> time!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352" name="Google Shape;352;p56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45:4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Joseph said unto his brethren, Come near to me, I pray you. And they came near. And he said, I am Joseph your brother, whom ye sold into Egypt. </a:t>
            </a:r>
            <a:r>
              <a:rPr lang="en" sz="2200" b="1" u="sng" dirty="0">
                <a:solidFill>
                  <a:schemeClr val="dk1"/>
                </a:solidFill>
              </a:rPr>
              <a:t>Genesis 45:5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Now therefore be </a:t>
            </a:r>
            <a:r>
              <a:rPr lang="en" sz="2200" b="1" u="sng" dirty="0">
                <a:solidFill>
                  <a:schemeClr val="dk1"/>
                </a:solidFill>
              </a:rPr>
              <a:t>not</a:t>
            </a:r>
            <a:r>
              <a:rPr lang="en" sz="2200" dirty="0">
                <a:solidFill>
                  <a:schemeClr val="dk1"/>
                </a:solidFill>
              </a:rPr>
              <a:t> grieved, nor angry with yourselves, that ye sold me hither: </a:t>
            </a:r>
            <a:r>
              <a:rPr lang="en" sz="2200" b="1" u="sng" dirty="0">
                <a:solidFill>
                  <a:schemeClr val="dk1"/>
                </a:solidFill>
              </a:rPr>
              <a:t>for</a:t>
            </a:r>
            <a:r>
              <a:rPr lang="en" sz="2200" b="1" dirty="0">
                <a:solidFill>
                  <a:schemeClr val="dk1"/>
                </a:solidFill>
              </a:rPr>
              <a:t> God did send me before you to preserve life. </a:t>
            </a:r>
            <a:r>
              <a:rPr lang="en" sz="2200" b="1" u="sng" dirty="0">
                <a:solidFill>
                  <a:schemeClr val="dk1"/>
                </a:solidFill>
              </a:rPr>
              <a:t>Genesis 45:6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For these two years hath the famine been in the land: and yet there are five years, in the which there shall neither be earing nor harvest. 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353" name="Google Shape;353;p56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354" name="Google Shape;354;p56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7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6663000" cy="98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5. Reconciliation requires three </a:t>
            </a:r>
            <a:r>
              <a:rPr lang="en" sz="3000" u="sng">
                <a:solidFill>
                  <a:schemeClr val="dk1"/>
                </a:solidFill>
              </a:rPr>
              <a:t>plus</a:t>
            </a:r>
            <a:r>
              <a:rPr lang="en" sz="3000">
                <a:solidFill>
                  <a:schemeClr val="dk1"/>
                </a:solidFill>
              </a:rPr>
              <a:t> time!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360" name="Google Shape;360;p57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588700" cy="3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45:7</a:t>
            </a:r>
            <a:r>
              <a:rPr lang="en" sz="2200" b="1" dirty="0">
                <a:solidFill>
                  <a:schemeClr val="dk1"/>
                </a:solidFill>
              </a:rPr>
              <a:t> And God sent me before you to preserve you a posterity in the earth, and to save your lives by a great deliverance. </a:t>
            </a:r>
            <a:r>
              <a:rPr lang="en" sz="2200" b="1" u="sng" dirty="0">
                <a:solidFill>
                  <a:schemeClr val="dk1"/>
                </a:solidFill>
              </a:rPr>
              <a:t>Genesis 45:8</a:t>
            </a:r>
            <a:r>
              <a:rPr lang="en" sz="2200" b="1" dirty="0">
                <a:solidFill>
                  <a:schemeClr val="dk1"/>
                </a:solidFill>
              </a:rPr>
              <a:t> So now it was </a:t>
            </a:r>
            <a:r>
              <a:rPr lang="en" sz="2200" b="1" u="sng" dirty="0">
                <a:solidFill>
                  <a:schemeClr val="dk1"/>
                </a:solidFill>
              </a:rPr>
              <a:t>not</a:t>
            </a:r>
            <a:r>
              <a:rPr lang="en" sz="2200" b="1" dirty="0">
                <a:solidFill>
                  <a:schemeClr val="dk1"/>
                </a:solidFill>
              </a:rPr>
              <a:t> you that sent me hither, but God: and he hath made me a father to Pharaoh, and lord of all his house, and a ruler throughout all the land of Egypt.</a:t>
            </a:r>
            <a:r>
              <a:rPr lang="en" sz="2200" dirty="0">
                <a:solidFill>
                  <a:schemeClr val="dk1"/>
                </a:solidFill>
              </a:rPr>
              <a:t> </a:t>
            </a:r>
            <a:r>
              <a:rPr lang="en" sz="2200" b="1" u="sng" dirty="0">
                <a:solidFill>
                  <a:schemeClr val="dk1"/>
                </a:solidFill>
              </a:rPr>
              <a:t>Genesis 45:9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Haste ye, and go up to my father, and say unto him, Thus saith thy son Joseph, </a:t>
            </a:r>
            <a:r>
              <a:rPr lang="en" sz="2200" b="1" dirty="0">
                <a:solidFill>
                  <a:schemeClr val="dk1"/>
                </a:solidFill>
              </a:rPr>
              <a:t>God hath made me lord of all Egypt</a:t>
            </a:r>
            <a:r>
              <a:rPr lang="en" sz="2200" dirty="0">
                <a:solidFill>
                  <a:schemeClr val="dk1"/>
                </a:solidFill>
              </a:rPr>
              <a:t>: come down unto me, tarry not:</a:t>
            </a:r>
            <a:endParaRPr sz="2200" b="1" u="sng" dirty="0">
              <a:solidFill>
                <a:schemeClr val="dk1"/>
              </a:solidFill>
            </a:endParaRPr>
          </a:p>
        </p:txBody>
      </p:sp>
      <p:pic>
        <p:nvPicPr>
          <p:cNvPr id="361" name="Google Shape;361;p57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362" name="Google Shape;362;p57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Google Shape;367;p58"/>
          <p:cNvPicPr preferRelativeResize="0"/>
          <p:nvPr/>
        </p:nvPicPr>
        <p:blipFill rotWithShape="1">
          <a:blip r:embed="rId3">
            <a:alphaModFix amt="50000"/>
          </a:blip>
          <a:srcRect l="16666" r="16666"/>
          <a:stretch/>
        </p:blipFill>
        <p:spPr>
          <a:xfrm>
            <a:off x="0" y="0"/>
            <a:ext cx="9144005" cy="5143496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58"/>
          <p:cNvSpPr txBox="1">
            <a:spLocks noGrp="1"/>
          </p:cNvSpPr>
          <p:nvPr>
            <p:ph type="ctrTitle"/>
          </p:nvPr>
        </p:nvSpPr>
        <p:spPr>
          <a:xfrm>
            <a:off x="355950" y="484850"/>
            <a:ext cx="8432100" cy="4110600"/>
          </a:xfrm>
          <a:prstGeom prst="rect">
            <a:avLst/>
          </a:prstGeom>
          <a:solidFill>
            <a:srgbClr val="000000">
              <a:alpha val="49440"/>
            </a:srgb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</a:rPr>
              <a:t>Forgiveness &amp; Reconciliation</a:t>
            </a:r>
            <a:endParaRPr sz="2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FFFFFF"/>
                </a:solidFill>
              </a:rPr>
              <a:t>1. Forgiveness does </a:t>
            </a:r>
            <a:r>
              <a:rPr lang="en" sz="2600" b="1" u="sng">
                <a:solidFill>
                  <a:srgbClr val="FFFFFF"/>
                </a:solidFill>
              </a:rPr>
              <a:t>not</a:t>
            </a:r>
            <a:r>
              <a:rPr lang="en" sz="2600" b="1">
                <a:solidFill>
                  <a:srgbClr val="FFFFFF"/>
                </a:solidFill>
              </a:rPr>
              <a:t> equal reconciliation!</a:t>
            </a:r>
            <a:endParaRPr sz="2600" b="1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</a:rPr>
              <a:t>2. Forgiveness </a:t>
            </a:r>
            <a:r>
              <a:rPr lang="en" sz="2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precedes</a:t>
            </a:r>
            <a:r>
              <a:rPr lang="en" sz="2600">
                <a:solidFill>
                  <a:srgbClr val="FFFFFF"/>
                </a:solidFill>
              </a:rPr>
              <a:t> / </a:t>
            </a:r>
            <a:r>
              <a:rPr lang="en" sz="2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comes before</a:t>
            </a:r>
            <a:r>
              <a:rPr lang="en" sz="2600">
                <a:solidFill>
                  <a:srgbClr val="FFFFFF"/>
                </a:solidFill>
              </a:rPr>
              <a:t> reconciliation!</a:t>
            </a:r>
            <a:endParaRPr sz="26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</a:rPr>
              <a:t>3. Forgiveness </a:t>
            </a:r>
            <a:r>
              <a:rPr lang="en" sz="2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requires</a:t>
            </a:r>
            <a:r>
              <a:rPr lang="en" sz="2600">
                <a:solidFill>
                  <a:srgbClr val="FFFFFF"/>
                </a:solidFill>
              </a:rPr>
              <a:t> two ➨ you </a:t>
            </a:r>
            <a:r>
              <a:rPr lang="en" sz="2600" u="sng">
                <a:solidFill>
                  <a:srgbClr val="FFFFFF"/>
                </a:solidFill>
              </a:rPr>
              <a:t>and</a:t>
            </a:r>
            <a:r>
              <a:rPr lang="en" sz="2600">
                <a:solidFill>
                  <a:srgbClr val="FFFFFF"/>
                </a:solidFill>
              </a:rPr>
              <a:t> God!</a:t>
            </a:r>
            <a:endParaRPr sz="26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</a:rPr>
              <a:t>4. Reconciliation </a:t>
            </a:r>
            <a:r>
              <a:rPr lang="en" sz="2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requires</a:t>
            </a:r>
            <a:r>
              <a:rPr lang="en" sz="2600">
                <a:solidFill>
                  <a:srgbClr val="FFFFFF"/>
                </a:solidFill>
              </a:rPr>
              <a:t> at least three </a:t>
            </a:r>
            <a:r>
              <a:rPr lang="en" sz="2600" u="sng">
                <a:solidFill>
                  <a:srgbClr val="FFFFFF"/>
                </a:solidFill>
              </a:rPr>
              <a:t>plus</a:t>
            </a:r>
            <a:r>
              <a:rPr lang="en" sz="2600">
                <a:solidFill>
                  <a:srgbClr val="FFFFFF"/>
                </a:solidFill>
              </a:rPr>
              <a:t> change!</a:t>
            </a:r>
            <a:endParaRPr sz="26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600">
                <a:solidFill>
                  <a:srgbClr val="FFFFFF"/>
                </a:solidFill>
              </a:rPr>
              <a:t>5. Reconciliation </a:t>
            </a:r>
            <a:r>
              <a:rPr lang="en" sz="2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requires</a:t>
            </a:r>
            <a:r>
              <a:rPr lang="en" sz="2600">
                <a:solidFill>
                  <a:srgbClr val="FFFFFF"/>
                </a:solidFill>
              </a:rPr>
              <a:t> three </a:t>
            </a:r>
            <a:r>
              <a:rPr lang="en" sz="2600" u="sng">
                <a:solidFill>
                  <a:srgbClr val="FFFFFF"/>
                </a:solidFill>
              </a:rPr>
              <a:t>plus</a:t>
            </a:r>
            <a:r>
              <a:rPr lang="en" sz="2600">
                <a:solidFill>
                  <a:srgbClr val="FFFFFF"/>
                </a:solidFill>
              </a:rPr>
              <a:t> time!</a:t>
            </a:r>
            <a:endParaRPr sz="26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5"/>
          <p:cNvPicPr preferRelativeResize="0"/>
          <p:nvPr/>
        </p:nvPicPr>
        <p:blipFill rotWithShape="1">
          <a:blip r:embed="rId3">
            <a:alphaModFix/>
          </a:blip>
          <a:srcRect l="35894" r="35891"/>
          <a:stretch/>
        </p:blipFill>
        <p:spPr>
          <a:xfrm>
            <a:off x="5442850" y="308100"/>
            <a:ext cx="3402000" cy="45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5"/>
          <p:cNvSpPr txBox="1">
            <a:spLocks noGrp="1"/>
          </p:cNvSpPr>
          <p:nvPr>
            <p:ph type="title"/>
          </p:nvPr>
        </p:nvSpPr>
        <p:spPr>
          <a:xfrm>
            <a:off x="291875" y="0"/>
            <a:ext cx="4813500" cy="13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We begin with the story: Joseph was the….</a:t>
            </a:r>
            <a:endParaRPr/>
          </a:p>
        </p:txBody>
      </p:sp>
      <p:sp>
        <p:nvSpPr>
          <p:cNvPr id="122" name="Google Shape;122;p25"/>
          <p:cNvSpPr txBox="1">
            <a:spLocks noGrp="1"/>
          </p:cNvSpPr>
          <p:nvPr>
            <p:ph type="body" idx="1"/>
          </p:nvPr>
        </p:nvSpPr>
        <p:spPr>
          <a:xfrm>
            <a:off x="291975" y="1349100"/>
            <a:ext cx="4813500" cy="30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b="1" u="sng" dirty="0">
                <a:solidFill>
                  <a:schemeClr val="dk1"/>
                </a:solidFill>
              </a:rPr>
              <a:t>Genesis 40:23</a:t>
            </a:r>
            <a:r>
              <a:rPr lang="en" sz="2000" b="1" dirty="0">
                <a:solidFill>
                  <a:schemeClr val="dk1"/>
                </a:solidFill>
              </a:rPr>
              <a:t> Yet did </a:t>
            </a:r>
            <a:r>
              <a:rPr lang="en" sz="2000" b="1" u="sng" dirty="0">
                <a:solidFill>
                  <a:schemeClr val="dk1"/>
                </a:solidFill>
              </a:rPr>
              <a:t>not</a:t>
            </a:r>
            <a:r>
              <a:rPr lang="en" sz="2000" b="1" dirty="0">
                <a:solidFill>
                  <a:schemeClr val="dk1"/>
                </a:solidFill>
              </a:rPr>
              <a:t> the chief butler remember Joseph, </a:t>
            </a:r>
            <a:r>
              <a:rPr lang="en" sz="2000" b="1" u="sng" dirty="0">
                <a:solidFill>
                  <a:schemeClr val="dk1"/>
                </a:solidFill>
              </a:rPr>
              <a:t>but</a:t>
            </a:r>
            <a:r>
              <a:rPr lang="en" sz="2000" b="1" dirty="0">
                <a:solidFill>
                  <a:schemeClr val="dk1"/>
                </a:solidFill>
              </a:rPr>
              <a:t> forgat him.</a:t>
            </a:r>
            <a:endParaRPr sz="2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 b="1" u="sng" dirty="0">
                <a:solidFill>
                  <a:schemeClr val="dk1"/>
                </a:solidFill>
              </a:rPr>
              <a:t>Genesis 41:1</a:t>
            </a:r>
            <a:r>
              <a:rPr lang="en" sz="2000" b="1" dirty="0">
                <a:solidFill>
                  <a:schemeClr val="dk1"/>
                </a:solidFill>
              </a:rPr>
              <a:t> </a:t>
            </a:r>
            <a:r>
              <a:rPr lang="en" sz="2000" dirty="0">
                <a:solidFill>
                  <a:schemeClr val="dk1"/>
                </a:solidFill>
              </a:rPr>
              <a:t>And it came to pass </a:t>
            </a:r>
            <a:r>
              <a:rPr lang="en" sz="2000" b="1" u="sng" dirty="0">
                <a:solidFill>
                  <a:schemeClr val="dk1"/>
                </a:solidFill>
              </a:rPr>
              <a:t>at the end of two full years</a:t>
            </a:r>
            <a:r>
              <a:rPr lang="en" sz="2000" dirty="0">
                <a:solidFill>
                  <a:schemeClr val="dk1"/>
                </a:solidFill>
              </a:rPr>
              <a:t>, that Pharaoh dreamed: and, behold, he stood by the river.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6"/>
          <p:cNvPicPr preferRelativeResize="0"/>
          <p:nvPr/>
        </p:nvPicPr>
        <p:blipFill rotWithShape="1">
          <a:blip r:embed="rId3">
            <a:alphaModFix/>
          </a:blip>
          <a:srcRect l="33333" r="33333"/>
          <a:stretch/>
        </p:blipFill>
        <p:spPr>
          <a:xfrm>
            <a:off x="20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6"/>
          <p:cNvSpPr txBox="1">
            <a:spLocks noGrp="1"/>
          </p:cNvSpPr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Discoveries: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 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Forgiveness does </a:t>
            </a:r>
            <a:r>
              <a:rPr lang="en" u="sng"/>
              <a:t>not</a:t>
            </a:r>
            <a:r>
              <a:rPr lang="en"/>
              <a:t> equal reconciliation!</a:t>
            </a:r>
            <a:endParaRPr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7"/>
          <p:cNvPicPr preferRelativeResize="0"/>
          <p:nvPr/>
        </p:nvPicPr>
        <p:blipFill rotWithShape="1">
          <a:blip r:embed="rId3">
            <a:alphaModFix/>
          </a:blip>
          <a:srcRect t="17783" b="17783"/>
          <a:stretch/>
        </p:blipFill>
        <p:spPr>
          <a:xfrm>
            <a:off x="0" y="0"/>
            <a:ext cx="9144002" cy="2209448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7"/>
          <p:cNvSpPr txBox="1">
            <a:spLocks noGrp="1"/>
          </p:cNvSpPr>
          <p:nvPr>
            <p:ph type="title"/>
          </p:nvPr>
        </p:nvSpPr>
        <p:spPr>
          <a:xfrm>
            <a:off x="143050" y="2540450"/>
            <a:ext cx="3282300" cy="20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2"/>
                </a:solidFill>
              </a:rPr>
              <a:t>1. Forgiveness does </a:t>
            </a:r>
            <a:r>
              <a:rPr lang="en" sz="3000" u="sng">
                <a:solidFill>
                  <a:schemeClr val="accent2"/>
                </a:solidFill>
              </a:rPr>
              <a:t>not</a:t>
            </a:r>
            <a:r>
              <a:rPr lang="en" sz="3000">
                <a:solidFill>
                  <a:schemeClr val="accent2"/>
                </a:solidFill>
              </a:rPr>
              <a:t> equal reconciliation!</a:t>
            </a:r>
            <a:endParaRPr sz="3000"/>
          </a:p>
        </p:txBody>
      </p:sp>
      <p:sp>
        <p:nvSpPr>
          <p:cNvPr id="135" name="Google Shape;135;p27"/>
          <p:cNvSpPr txBox="1">
            <a:spLocks noGrp="1"/>
          </p:cNvSpPr>
          <p:nvPr>
            <p:ph type="body" idx="1"/>
          </p:nvPr>
        </p:nvSpPr>
        <p:spPr>
          <a:xfrm>
            <a:off x="3478175" y="2540450"/>
            <a:ext cx="5666100" cy="24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accent2"/>
                </a:solidFill>
              </a:rPr>
              <a:t>I am beginning with my conclusion!</a:t>
            </a:r>
            <a:endParaRPr sz="2000" dirty="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chemeClr val="accent2"/>
                </a:solidFill>
              </a:rPr>
              <a:t>Forgiveness does not equal reconciliation, forgiveness is connected to reconciliation, &amp; forgiveness normally leads to reconciliation but does </a:t>
            </a:r>
            <a:r>
              <a:rPr lang="en" sz="2000" b="1" u="sng" dirty="0">
                <a:solidFill>
                  <a:schemeClr val="accent2"/>
                </a:solidFill>
              </a:rPr>
              <a:t>not</a:t>
            </a:r>
            <a:r>
              <a:rPr lang="en" sz="2000" dirty="0">
                <a:solidFill>
                  <a:schemeClr val="accent2"/>
                </a:solidFill>
              </a:rPr>
              <a:t> equal reconciliation!</a:t>
            </a:r>
            <a:endParaRPr sz="2000" b="1" u="sng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 rotWithShape="1">
          <a:blip r:embed="rId3">
            <a:alphaModFix/>
          </a:blip>
          <a:srcRect l="33333" r="33333"/>
          <a:stretch/>
        </p:blipFill>
        <p:spPr>
          <a:xfrm>
            <a:off x="20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Discoveries: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 </a:t>
            </a:r>
            <a:endParaRPr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Forgiveness precedes/comes before reconciliation!</a:t>
            </a:r>
            <a:endParaRPr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2. Forgiveness precedes/comes before reconciliation!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147" name="Google Shape;147;p29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466600" cy="338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41:50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unto Joseph were born two sons </a:t>
            </a:r>
            <a:r>
              <a:rPr lang="en" sz="2200" b="1" u="sng" dirty="0">
                <a:solidFill>
                  <a:schemeClr val="dk1"/>
                </a:solidFill>
              </a:rPr>
              <a:t>before</a:t>
            </a:r>
            <a:r>
              <a:rPr lang="en" sz="2200" dirty="0">
                <a:solidFill>
                  <a:schemeClr val="dk1"/>
                </a:solidFill>
              </a:rPr>
              <a:t> the years of famine came, which Asenath the daughter of Poti-pherah priest of On bare unto him. </a:t>
            </a:r>
            <a:r>
              <a:rPr lang="en" sz="2200" b="1" u="sng" dirty="0">
                <a:solidFill>
                  <a:schemeClr val="dk1"/>
                </a:solidFill>
              </a:rPr>
              <a:t>Genesis 41:51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Joseph called the name of the firstborn </a:t>
            </a:r>
            <a:r>
              <a:rPr lang="en" sz="2200" b="1" u="sng" dirty="0">
                <a:solidFill>
                  <a:schemeClr val="dk1"/>
                </a:solidFill>
              </a:rPr>
              <a:t>Manasseh</a:t>
            </a:r>
            <a:r>
              <a:rPr lang="en" sz="2200" b="1" dirty="0">
                <a:solidFill>
                  <a:schemeClr val="dk1"/>
                </a:solidFill>
              </a:rPr>
              <a:t>: For God, said he, hath made me forget all my toil, and all my father’s house. </a:t>
            </a:r>
            <a:r>
              <a:rPr lang="en" sz="2200" b="1" u="sng" dirty="0">
                <a:solidFill>
                  <a:schemeClr val="dk1"/>
                </a:solidFill>
              </a:rPr>
              <a:t>Genesis 41:52</a:t>
            </a:r>
            <a:r>
              <a:rPr lang="en" sz="2200" b="1" dirty="0">
                <a:solidFill>
                  <a:schemeClr val="dk1"/>
                </a:solidFill>
              </a:rPr>
              <a:t> </a:t>
            </a:r>
            <a:r>
              <a:rPr lang="en" sz="2200" dirty="0">
                <a:solidFill>
                  <a:schemeClr val="dk1"/>
                </a:solidFill>
              </a:rPr>
              <a:t>And the name of the second called he </a:t>
            </a:r>
            <a:r>
              <a:rPr lang="en" sz="2200" b="1" u="sng" dirty="0">
                <a:solidFill>
                  <a:schemeClr val="dk1"/>
                </a:solidFill>
              </a:rPr>
              <a:t>Ephraim</a:t>
            </a:r>
            <a:r>
              <a:rPr lang="en" sz="2200" b="1" dirty="0">
                <a:solidFill>
                  <a:schemeClr val="dk1"/>
                </a:solidFill>
              </a:rPr>
              <a:t>: For God hath caused me to be fruitful in the land of my affliction. </a:t>
            </a:r>
            <a:endParaRPr sz="2200" dirty="0"/>
          </a:p>
        </p:txBody>
      </p:sp>
      <p:pic>
        <p:nvPicPr>
          <p:cNvPr id="148" name="Google Shape;148;p29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149" name="Google Shape;149;p29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>
            <a:spLocks noGrp="1"/>
          </p:cNvSpPr>
          <p:nvPr>
            <p:ph type="ctrTitle"/>
          </p:nvPr>
        </p:nvSpPr>
        <p:spPr>
          <a:xfrm>
            <a:off x="1884750" y="469750"/>
            <a:ext cx="7259400" cy="9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2. Forgiveness precedes/comes before reconciliation!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155" name="Google Shape;155;p30"/>
          <p:cNvSpPr txBox="1">
            <a:spLocks noGrp="1"/>
          </p:cNvSpPr>
          <p:nvPr>
            <p:ph type="body" idx="1"/>
          </p:nvPr>
        </p:nvSpPr>
        <p:spPr>
          <a:xfrm>
            <a:off x="555525" y="1644225"/>
            <a:ext cx="8466600" cy="31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Genesis 41:53</a:t>
            </a:r>
            <a:r>
              <a:rPr lang="en" sz="2200" b="1" dirty="0">
                <a:solidFill>
                  <a:schemeClr val="dk1"/>
                </a:solidFill>
              </a:rPr>
              <a:t> And the seven years of plenteousness</a:t>
            </a:r>
            <a:r>
              <a:rPr lang="en" sz="2200" dirty="0">
                <a:solidFill>
                  <a:schemeClr val="dk1"/>
                </a:solidFill>
              </a:rPr>
              <a:t>, that was in the land of Egypt, </a:t>
            </a:r>
            <a:r>
              <a:rPr lang="en" sz="2200" b="1" u="sng" dirty="0">
                <a:solidFill>
                  <a:schemeClr val="dk1"/>
                </a:solidFill>
              </a:rPr>
              <a:t>were ended. Genesis 41:54</a:t>
            </a:r>
            <a:r>
              <a:rPr lang="en" sz="2200" b="1" dirty="0">
                <a:solidFill>
                  <a:schemeClr val="dk1"/>
                </a:solidFill>
              </a:rPr>
              <a:t> And the seven years of dearth </a:t>
            </a:r>
            <a:r>
              <a:rPr lang="en" sz="2200" b="1" u="sng" dirty="0">
                <a:solidFill>
                  <a:schemeClr val="dk1"/>
                </a:solidFill>
              </a:rPr>
              <a:t>began</a:t>
            </a:r>
            <a:r>
              <a:rPr lang="en" sz="2200" b="1" dirty="0">
                <a:solidFill>
                  <a:schemeClr val="dk1"/>
                </a:solidFill>
              </a:rPr>
              <a:t> to come</a:t>
            </a:r>
            <a:r>
              <a:rPr lang="en" sz="2200" dirty="0">
                <a:solidFill>
                  <a:schemeClr val="dk1"/>
                </a:solidFill>
              </a:rPr>
              <a:t>, according as Joseph had said: and the dearth was in all lands; but in all the land of Egypt there was bread.</a:t>
            </a:r>
            <a:endParaRPr sz="2200" dirty="0"/>
          </a:p>
        </p:txBody>
      </p:sp>
      <p:pic>
        <p:nvPicPr>
          <p:cNvPr id="156" name="Google Shape;156;p30"/>
          <p:cNvPicPr preferRelativeResize="0"/>
          <p:nvPr/>
        </p:nvPicPr>
        <p:blipFill rotWithShape="1">
          <a:blip r:embed="rId3">
            <a:alphaModFix/>
          </a:blip>
          <a:srcRect l="30773" r="30777"/>
          <a:stretch/>
        </p:blipFill>
        <p:spPr>
          <a:xfrm>
            <a:off x="555525" y="469750"/>
            <a:ext cx="1009500" cy="9846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</p:pic>
      <p:sp>
        <p:nvSpPr>
          <p:cNvPr id="157" name="Google Shape;157;p30"/>
          <p:cNvSpPr/>
          <p:nvPr/>
        </p:nvSpPr>
        <p:spPr>
          <a:xfrm>
            <a:off x="814746" y="720589"/>
            <a:ext cx="515400" cy="483600"/>
          </a:xfrm>
          <a:prstGeom prst="teardrop">
            <a:avLst>
              <a:gd name="adj" fmla="val 10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2232</Words>
  <Application>Microsoft Office PowerPoint</Application>
  <PresentationFormat>On-screen Show (16:9)</PresentationFormat>
  <Paragraphs>130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Times New Roman</vt:lpstr>
      <vt:lpstr>Simple Light</vt:lpstr>
      <vt:lpstr>FORGIVENESS &amp; RECONCILIATION</vt:lpstr>
      <vt:lpstr>We begin with the story: Joseph was the….</vt:lpstr>
      <vt:lpstr>We begin with the story: Joseph was the….</vt:lpstr>
      <vt:lpstr>We begin with the story: Joseph was the….</vt:lpstr>
      <vt:lpstr>Discoveries:   1. Forgiveness does not equal reconciliation!</vt:lpstr>
      <vt:lpstr>1. Forgiveness does not equal reconciliation!</vt:lpstr>
      <vt:lpstr>Discoveries:   2. Forgiveness precedes/comes before reconciliation!</vt:lpstr>
      <vt:lpstr>2. Forgiveness precedes/comes before reconciliation!</vt:lpstr>
      <vt:lpstr>2. Forgiveness precedes/comes before reconciliation!</vt:lpstr>
      <vt:lpstr>2. Forgiveness precedes/comes before reconciliation!</vt:lpstr>
      <vt:lpstr>Discoveries:   3. Forgiveness requires two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3. Forgiveness requires two  ⇨ you and God!</vt:lpstr>
      <vt:lpstr>Discoveries:   4. Reconciliation requires at least three plus change!</vt:lpstr>
      <vt:lpstr>4. Reconciliation requires at least three plus change!</vt:lpstr>
      <vt:lpstr>4. Reconciliation requires at least three plus change!</vt:lpstr>
      <vt:lpstr>4. Reconciliation requires at least three plus change!</vt:lpstr>
      <vt:lpstr>4. Reconciliation requires at least three plus change!</vt:lpstr>
      <vt:lpstr>4. Reconciliation requires at least three plus change!</vt:lpstr>
      <vt:lpstr>Discoveries:   5. Reconciliation requires three plus time!</vt:lpstr>
      <vt:lpstr>5. Reconciliation requires three plus time!</vt:lpstr>
      <vt:lpstr>5. Reconciliation requires three plus time!</vt:lpstr>
      <vt:lpstr>5. Reconciliation requires three plus time!</vt:lpstr>
      <vt:lpstr>5. Reconciliation requires three plus time!</vt:lpstr>
      <vt:lpstr>5. Reconciliation requires three plus time!</vt:lpstr>
      <vt:lpstr>Forgiveness &amp; Reconciliation  1. Forgiveness does not equal reconciliation! 2. Forgiveness precedes / comes before reconciliation! 3. Forgiveness requires two ➨ you and God! 4. Reconciliation requires at least three plus change! 5. Reconciliation requires three plus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 &amp; RECONCILIATION</dc:title>
  <dc:creator>Christy</dc:creator>
  <cp:lastModifiedBy>Lex, Thomas M.</cp:lastModifiedBy>
  <cp:revision>1</cp:revision>
  <dcterms:modified xsi:type="dcterms:W3CDTF">2020-11-01T14:30:17Z</dcterms:modified>
</cp:coreProperties>
</file>